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87425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00"/>
    <a:srgbClr val="009900"/>
    <a:srgbClr val="0000FF"/>
    <a:srgbClr val="669900"/>
    <a:srgbClr val="33CC33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5040" y="12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53BFC-A4DA-45F1-9A24-FB910E7DD8C7}" type="datetimeFigureOut">
              <a:rPr kumimoji="1" lang="ja-JP" altLang="en-US" smtClean="0"/>
              <a:t>2025/10/9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279B7-CB87-448A-9B3F-E9641C91F4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4571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53BFC-A4DA-45F1-9A24-FB910E7DD8C7}" type="datetimeFigureOut">
              <a:rPr kumimoji="1" lang="ja-JP" altLang="en-US" smtClean="0"/>
              <a:t>2025/10/9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279B7-CB87-448A-9B3F-E9641C91F4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6648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53BFC-A4DA-45F1-9A24-FB910E7DD8C7}" type="datetimeFigureOut">
              <a:rPr kumimoji="1" lang="ja-JP" altLang="en-US" smtClean="0"/>
              <a:t>2025/10/9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279B7-CB87-448A-9B3F-E9641C91F4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730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53BFC-A4DA-45F1-9A24-FB910E7DD8C7}" type="datetimeFigureOut">
              <a:rPr kumimoji="1" lang="ja-JP" altLang="en-US" smtClean="0"/>
              <a:t>2025/10/9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279B7-CB87-448A-9B3F-E9641C91F4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2038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53BFC-A4DA-45F1-9A24-FB910E7DD8C7}" type="datetimeFigureOut">
              <a:rPr kumimoji="1" lang="ja-JP" altLang="en-US" smtClean="0"/>
              <a:t>2025/10/9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279B7-CB87-448A-9B3F-E9641C91F4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0023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53BFC-A4DA-45F1-9A24-FB910E7DD8C7}" type="datetimeFigureOut">
              <a:rPr kumimoji="1" lang="ja-JP" altLang="en-US" smtClean="0"/>
              <a:t>2025/10/9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279B7-CB87-448A-9B3F-E9641C91F4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9083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53BFC-A4DA-45F1-9A24-FB910E7DD8C7}" type="datetimeFigureOut">
              <a:rPr kumimoji="1" lang="ja-JP" altLang="en-US" smtClean="0"/>
              <a:t>2025/10/9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279B7-CB87-448A-9B3F-E9641C91F4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1108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53BFC-A4DA-45F1-9A24-FB910E7DD8C7}" type="datetimeFigureOut">
              <a:rPr kumimoji="1" lang="ja-JP" altLang="en-US" smtClean="0"/>
              <a:t>2025/10/9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279B7-CB87-448A-9B3F-E9641C91F4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8671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53BFC-A4DA-45F1-9A24-FB910E7DD8C7}" type="datetimeFigureOut">
              <a:rPr kumimoji="1" lang="ja-JP" altLang="en-US" smtClean="0"/>
              <a:t>2025/10/9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279B7-CB87-448A-9B3F-E9641C91F4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011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53BFC-A4DA-45F1-9A24-FB910E7DD8C7}" type="datetimeFigureOut">
              <a:rPr kumimoji="1" lang="ja-JP" altLang="en-US" smtClean="0"/>
              <a:t>2025/10/9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279B7-CB87-448A-9B3F-E9641C91F4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4228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53BFC-A4DA-45F1-9A24-FB910E7DD8C7}" type="datetimeFigureOut">
              <a:rPr kumimoji="1" lang="ja-JP" altLang="en-US" smtClean="0"/>
              <a:t>2025/10/9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279B7-CB87-448A-9B3F-E9641C91F4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3038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653BFC-A4DA-45F1-9A24-FB910E7DD8C7}" type="datetimeFigureOut">
              <a:rPr kumimoji="1" lang="ja-JP" altLang="en-US" smtClean="0"/>
              <a:t>2025/10/9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2279B7-CB87-448A-9B3F-E9641C91F4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199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office@esophagus.jp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/>
          <p:cNvSpPr txBox="1"/>
          <p:nvPr/>
        </p:nvSpPr>
        <p:spPr>
          <a:xfrm>
            <a:off x="116632" y="2392015"/>
            <a:ext cx="20890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ＭＳ ゴシック" pitchFamily="49" charset="-128"/>
                <a:ea typeface="ＭＳ ゴシック" pitchFamily="49" charset="-128"/>
              </a:rPr>
              <a:t>研究（調査）の方法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116632" y="4768279"/>
            <a:ext cx="11913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ＭＳ ゴシック" pitchFamily="49" charset="-128"/>
                <a:ea typeface="ＭＳ ゴシック" pitchFamily="49" charset="-128"/>
              </a:rPr>
              <a:t>調査期間</a:t>
            </a: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116632" y="5380639"/>
            <a:ext cx="280717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ＭＳ ゴシック" pitchFamily="49" charset="-128"/>
                <a:ea typeface="ＭＳ ゴシック" pitchFamily="49" charset="-128"/>
              </a:rPr>
              <a:t>調査の対象となる患者さんへ</a:t>
            </a:r>
          </a:p>
        </p:txBody>
      </p:sp>
      <p:sp>
        <p:nvSpPr>
          <p:cNvPr id="27" name="角丸四角形 26"/>
          <p:cNvSpPr/>
          <p:nvPr/>
        </p:nvSpPr>
        <p:spPr>
          <a:xfrm>
            <a:off x="318437" y="222244"/>
            <a:ext cx="6221126" cy="768085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b="1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日本食道学会より</a:t>
            </a:r>
            <a:endParaRPr kumimoji="1" lang="en-US" altLang="ja-JP" sz="1400" b="1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pPr algn="ctr"/>
            <a:r>
              <a:rPr lang="en-US" altLang="ja-JP" sz="2000" b="1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『</a:t>
            </a:r>
            <a:r>
              <a:rPr lang="ja-JP" altLang="en-US" sz="2000" b="1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食道の〇〇に関する研究（調査）</a:t>
            </a:r>
            <a:r>
              <a:rPr lang="en-US" altLang="ja-JP" sz="2000" b="1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』</a:t>
            </a:r>
            <a:r>
              <a:rPr lang="ja-JP" altLang="en-US" sz="2000" b="1" dirty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について</a:t>
            </a: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116632" y="1042592"/>
            <a:ext cx="262764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ＭＳ ゴシック" pitchFamily="49" charset="-128"/>
                <a:ea typeface="ＭＳ ゴシック" pitchFamily="49" charset="-128"/>
              </a:rPr>
              <a:t>研究（調査）の目的と概略</a:t>
            </a:r>
            <a:endParaRPr kumimoji="1" lang="en-US" altLang="ja-JP" sz="1400" b="1" dirty="0">
              <a:solidFill>
                <a:schemeClr val="tx1">
                  <a:lumMod val="95000"/>
                  <a:lumOff val="5000"/>
                </a:schemeClr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159104" y="1360638"/>
            <a:ext cx="6497423" cy="989178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116632" y="6300192"/>
            <a:ext cx="298671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ＭＳ ゴシック" pitchFamily="49" charset="-128"/>
                <a:ea typeface="ＭＳ ゴシック" pitchFamily="49" charset="-128"/>
              </a:rPr>
              <a:t>この調査への協力は任意です。</a:t>
            </a: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116632" y="7228384"/>
            <a:ext cx="172996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ＭＳ ゴシック" pitchFamily="49" charset="-128"/>
                <a:ea typeface="ＭＳ ゴシック" pitchFamily="49" charset="-128"/>
              </a:rPr>
              <a:t>お問い合わせ先</a:t>
            </a:r>
          </a:p>
        </p:txBody>
      </p:sp>
      <p:sp>
        <p:nvSpPr>
          <p:cNvPr id="30" name="正方形/長方形 29"/>
          <p:cNvSpPr/>
          <p:nvPr/>
        </p:nvSpPr>
        <p:spPr>
          <a:xfrm>
            <a:off x="1851470" y="8316416"/>
            <a:ext cx="4889898" cy="669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500"/>
              </a:lnSpc>
            </a:pPr>
            <a:r>
              <a:rPr lang="ja-JP" altLang="en-US" sz="1200" dirty="0"/>
              <a:t>特定非営利活動法人日本食道学会　事務局</a:t>
            </a:r>
            <a:br>
              <a:rPr lang="ja-JP" altLang="en-US" sz="1200" dirty="0"/>
            </a:br>
            <a:r>
              <a:rPr lang="ja-JP" altLang="en-US" sz="1200" dirty="0"/>
              <a:t>〒</a:t>
            </a:r>
            <a:r>
              <a:rPr lang="en-US" altLang="ja-JP" sz="1200" dirty="0"/>
              <a:t>130</a:t>
            </a:r>
            <a:r>
              <a:rPr lang="ja-JP" altLang="en-US" sz="1200" dirty="0"/>
              <a:t>－</a:t>
            </a:r>
            <a:r>
              <a:rPr lang="en-US" altLang="ja-JP" sz="1200" dirty="0"/>
              <a:t>0012</a:t>
            </a:r>
            <a:r>
              <a:rPr lang="ja-JP" altLang="en-US" sz="1200" dirty="0"/>
              <a:t>　東京都墨田区太平</a:t>
            </a:r>
            <a:r>
              <a:rPr lang="en-US" altLang="ja-JP" sz="1200" dirty="0"/>
              <a:t>2</a:t>
            </a:r>
            <a:r>
              <a:rPr lang="ja-JP" altLang="en-US" sz="1200" dirty="0"/>
              <a:t>－</a:t>
            </a:r>
            <a:r>
              <a:rPr lang="en-US" altLang="ja-JP" sz="1200" dirty="0"/>
              <a:t>3</a:t>
            </a:r>
            <a:r>
              <a:rPr lang="ja-JP" altLang="en-US" sz="1200" dirty="0"/>
              <a:t>－</a:t>
            </a:r>
            <a:r>
              <a:rPr lang="en-US" altLang="ja-JP" sz="1200" dirty="0"/>
              <a:t>13</a:t>
            </a:r>
            <a:r>
              <a:rPr lang="ja-JP" altLang="en-US" sz="1200" dirty="0"/>
              <a:t>　トーセイ錦糸町ビル</a:t>
            </a:r>
            <a:r>
              <a:rPr lang="en-US" altLang="ja-JP" sz="1200" dirty="0"/>
              <a:t>Ⅳ</a:t>
            </a:r>
            <a:r>
              <a:rPr lang="ja-JP" altLang="en-US" sz="1200"/>
              <a:t>　</a:t>
            </a:r>
            <a:r>
              <a:rPr lang="en-US" altLang="ja-JP" sz="1200"/>
              <a:t>4</a:t>
            </a:r>
            <a:r>
              <a:rPr lang="ja-JP" altLang="en-US" sz="1200" dirty="0"/>
              <a:t>階</a:t>
            </a:r>
            <a:br>
              <a:rPr lang="ja-JP" altLang="en-US" sz="1200" dirty="0"/>
            </a:br>
            <a:r>
              <a:rPr lang="en-US" altLang="ja-JP" sz="1200" dirty="0"/>
              <a:t>TEL</a:t>
            </a:r>
            <a:r>
              <a:rPr lang="ja-JP" altLang="en-US" sz="1200" dirty="0"/>
              <a:t>：</a:t>
            </a:r>
            <a:r>
              <a:rPr lang="en-US" altLang="ja-JP" sz="1200" dirty="0"/>
              <a:t>03-6456-1339  FAX:03-6658-4233</a:t>
            </a:r>
            <a:r>
              <a:rPr lang="ja-JP" altLang="en-US" sz="1200" dirty="0"/>
              <a:t>　</a:t>
            </a:r>
            <a:r>
              <a:rPr lang="en-US" altLang="ja-JP" sz="1200" dirty="0"/>
              <a:t>E-mail</a:t>
            </a:r>
            <a:r>
              <a:rPr lang="ja-JP" altLang="en-US" sz="1200" dirty="0"/>
              <a:t>：</a:t>
            </a:r>
            <a:r>
              <a:rPr lang="en-US" altLang="ja-JP" sz="1200" dirty="0">
                <a:hlinkClick r:id="rId2"/>
              </a:rPr>
              <a:t>office@esophagus.jp</a:t>
            </a:r>
            <a:r>
              <a:rPr lang="en-US" altLang="ja-JP" sz="1200" dirty="0"/>
              <a:t> </a:t>
            </a:r>
            <a:endParaRPr lang="ja-JP" altLang="en-US" sz="1200" dirty="0"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476672" y="8328249"/>
            <a:ext cx="1282170" cy="2160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solidFill>
                  <a:schemeClr val="tx1"/>
                </a:solidFill>
              </a:rPr>
              <a:t>お問い合わせ先</a:t>
            </a:r>
          </a:p>
        </p:txBody>
      </p:sp>
      <p:sp>
        <p:nvSpPr>
          <p:cNvPr id="33" name="正方形/長方形 32"/>
          <p:cNvSpPr/>
          <p:nvPr/>
        </p:nvSpPr>
        <p:spPr>
          <a:xfrm>
            <a:off x="159104" y="5668671"/>
            <a:ext cx="6497423" cy="631521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正方形/長方形 33"/>
          <p:cNvSpPr/>
          <p:nvPr/>
        </p:nvSpPr>
        <p:spPr>
          <a:xfrm>
            <a:off x="159104" y="2726407"/>
            <a:ext cx="6497423" cy="999199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正方形/長方形 34"/>
          <p:cNvSpPr/>
          <p:nvPr/>
        </p:nvSpPr>
        <p:spPr>
          <a:xfrm>
            <a:off x="159104" y="5083814"/>
            <a:ext cx="6497423" cy="280274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ＭＳ ゴシック" pitchFamily="49" charset="-128"/>
                <a:ea typeface="ＭＳ ゴシック" pitchFamily="49" charset="-128"/>
              </a:rPr>
              <a:t>　年　月　日～　年　月　日</a:t>
            </a:r>
          </a:p>
        </p:txBody>
      </p:sp>
      <p:sp>
        <p:nvSpPr>
          <p:cNvPr id="36" name="正方形/長方形 35"/>
          <p:cNvSpPr/>
          <p:nvPr/>
        </p:nvSpPr>
        <p:spPr>
          <a:xfrm>
            <a:off x="159104" y="4081389"/>
            <a:ext cx="6497423" cy="634627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116632" y="3749609"/>
            <a:ext cx="244810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ＭＳ ゴシック" pitchFamily="49" charset="-128"/>
                <a:ea typeface="ＭＳ ゴシック" pitchFamily="49" charset="-128"/>
              </a:rPr>
              <a:t>研究（調査）の参加施設</a:t>
            </a:r>
          </a:p>
        </p:txBody>
      </p:sp>
      <p:sp>
        <p:nvSpPr>
          <p:cNvPr id="38" name="正方形/長方形 37"/>
          <p:cNvSpPr/>
          <p:nvPr/>
        </p:nvSpPr>
        <p:spPr>
          <a:xfrm>
            <a:off x="159104" y="6588224"/>
            <a:ext cx="6497423" cy="631521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正方形/長方形 38"/>
          <p:cNvSpPr/>
          <p:nvPr/>
        </p:nvSpPr>
        <p:spPr>
          <a:xfrm>
            <a:off x="130600" y="7524328"/>
            <a:ext cx="6497423" cy="631521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500"/>
              </a:lnSpc>
            </a:pPr>
            <a:r>
              <a:rPr lang="ja-JP" alt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ＭＳ ゴシック" pitchFamily="49" charset="-128"/>
                <a:ea typeface="ＭＳ ゴシック" pitchFamily="49" charset="-128"/>
              </a:rPr>
              <a:t>この研究は、</a:t>
            </a:r>
            <a:r>
              <a:rPr lang="ja-JP" altLang="en-US" sz="1200">
                <a:solidFill>
                  <a:schemeClr val="tx1">
                    <a:lumMod val="95000"/>
                    <a:lumOff val="5000"/>
                  </a:schemeClr>
                </a:solidFill>
                <a:latin typeface="ＭＳ ゴシック" pitchFamily="49" charset="-128"/>
                <a:ea typeface="ＭＳ ゴシック" pitchFamily="49" charset="-128"/>
              </a:rPr>
              <a:t>食道学会研究推進委員会</a:t>
            </a:r>
            <a:r>
              <a:rPr lang="ja-JP" alt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ＭＳ ゴシック" pitchFamily="49" charset="-128"/>
                <a:ea typeface="ＭＳ ゴシック" pitchFamily="49" charset="-128"/>
              </a:rPr>
              <a:t>が研究事務局を担当しています。</a:t>
            </a:r>
            <a:endParaRPr lang="en-US" altLang="ja-JP" sz="1200" dirty="0">
              <a:solidFill>
                <a:schemeClr val="tx1">
                  <a:lumMod val="95000"/>
                  <a:lumOff val="5000"/>
                </a:schemeClr>
              </a:solidFill>
              <a:latin typeface="ＭＳ ゴシック" pitchFamily="49" charset="-128"/>
              <a:ea typeface="ＭＳ ゴシック" pitchFamily="49" charset="-128"/>
            </a:endParaRPr>
          </a:p>
          <a:p>
            <a:pPr>
              <a:lnSpc>
                <a:spcPts val="1500"/>
              </a:lnSpc>
            </a:pPr>
            <a:r>
              <a:rPr lang="ja-JP" alt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ＭＳ ゴシック" pitchFamily="49" charset="-128"/>
                <a:ea typeface="ＭＳ ゴシック" pitchFamily="49" charset="-128"/>
              </a:rPr>
              <a:t>　　　　　　研究責任者：〇〇〇〇（〇〇大学大学院　〇〇外科）</a:t>
            </a: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5937943" y="81902"/>
            <a:ext cx="8034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資料３</a:t>
            </a:r>
          </a:p>
        </p:txBody>
      </p:sp>
    </p:spTree>
    <p:extLst>
      <p:ext uri="{BB962C8B-B14F-4D97-AF65-F5344CB8AC3E}">
        <p14:creationId xmlns:p14="http://schemas.microsoft.com/office/powerpoint/2010/main" val="11463700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</TotalTime>
  <Words>136</Words>
  <Application>Microsoft Office PowerPoint</Application>
  <PresentationFormat>画面に合わせる (4:3)</PresentationFormat>
  <Paragraphs>15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ゴシック</vt:lpstr>
      <vt:lpstr>Arial</vt:lpstr>
      <vt:lpstr>Calibri</vt:lpstr>
      <vt:lpstr>Wingdings</vt:lpstr>
      <vt:lpstr>Office ​​テーマ</vt:lpstr>
      <vt:lpstr>PowerPoint プレゼンテーション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V.D.Secretary</dc:creator>
  <cp:lastModifiedBy>事務局 日本食道学会</cp:lastModifiedBy>
  <cp:revision>27</cp:revision>
  <cp:lastPrinted>2015-04-09T01:36:37Z</cp:lastPrinted>
  <dcterms:created xsi:type="dcterms:W3CDTF">2015-04-08T06:16:34Z</dcterms:created>
  <dcterms:modified xsi:type="dcterms:W3CDTF">2025-10-09T08:24:59Z</dcterms:modified>
</cp:coreProperties>
</file>